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A2A2BB-5E93-445C-9528-77DD5FBA38CA}">
  <a:tblStyle styleId="{FBA2A2BB-5E93-445C-9528-77DD5FBA38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3db9af16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3db9af16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3db9af16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3db9af16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3db9af16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3db9af16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3db9af16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3db9af16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4d94ac7f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4d94ac7f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3db9af16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3db9af16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db9af16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3db9af16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3db9af16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3db9af16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3db9af16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3db9af16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3db9af16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3db9af16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44e48b8b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44e48b8b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3db9af16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3db9af16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3db9af16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3db9af164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4d94ac7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4d94ac7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3db9af1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3db9af1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3db9af16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3db9af16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3db9af16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3db9af16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3db9af16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3db9af16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3db9af16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3db9af16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3db9af16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3db9af16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" TargetMode="External"/><Relationship Id="rId3" Type="http://schemas.openxmlformats.org/officeDocument/2006/relationships/hyperlink" Target="https://data.world/makeovermonday/2018w18-bee-colony-loss" TargetMode="External"/><Relationship Id="rId7" Type="http://schemas.openxmlformats.org/officeDocument/2006/relationships/hyperlink" Target="https://www.pexels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-coder.com/correlation-plot-r/" TargetMode="External"/><Relationship Id="rId5" Type="http://schemas.openxmlformats.org/officeDocument/2006/relationships/hyperlink" Target="https://cran.r-project.org/web/packages/usmap/vignettes/mapping.html" TargetMode="External"/><Relationship Id="rId4" Type="http://schemas.openxmlformats.org/officeDocument/2006/relationships/hyperlink" Target="https://bip2.beeinformed.org/loss-map/" TargetMode="External"/><Relationship Id="rId9" Type="http://schemas.openxmlformats.org/officeDocument/2006/relationships/hyperlink" Target="https://unsplash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12501" b="125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47125" y="0"/>
            <a:ext cx="6643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Bee Colony Loss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757300" y="4497000"/>
            <a:ext cx="3286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B</a:t>
            </a:r>
            <a:r>
              <a:rPr lang="en" sz="3000"/>
              <a:t>y………..</a:t>
            </a:r>
            <a:endParaRPr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descr="Beekeeper, Bees, Offspring, Beehive, Honey Bee"/>
          <p:cNvPicPr preferRelativeResize="0"/>
          <p:nvPr/>
        </p:nvPicPr>
        <p:blipFill rotWithShape="1">
          <a:blip r:embed="rId3">
            <a:alphaModFix/>
          </a:blip>
          <a:srcRect t="7805" b="781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Statistical 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 l="727" t="81230" r="55435" b="7022"/>
          <a:stretch/>
        </p:blipFill>
        <p:spPr>
          <a:xfrm>
            <a:off x="272012" y="229812"/>
            <a:ext cx="8599977" cy="12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650" y="1673275"/>
            <a:ext cx="6214702" cy="32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25" y="103875"/>
            <a:ext cx="4233324" cy="295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975" y="1808275"/>
            <a:ext cx="4681776" cy="326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Mining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Mining Questions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predict the state?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predict the rate of annual loss based on the other numeric values?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263" y="2166525"/>
            <a:ext cx="4465475" cy="29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Can We Predict the State?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1" name="Google Shape;141;p27"/>
          <p:cNvGraphicFramePr/>
          <p:nvPr/>
        </p:nvGraphicFramePr>
        <p:xfrm>
          <a:off x="311775" y="117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{FBA2A2BB-5E93-445C-9528-77DD5FBA38CA}</a:tableStyleId>
              </a:tblPr>
              <a:tblGrid>
                <a:gridCol w="142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Algorithm/Testing Option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J48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REPTree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PART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OneR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Naive Bayes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Cross-Validation: 5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19.1%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1.4%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15.2%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6.6%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24.9%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Cross-Validation: 10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21.8%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0.0%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14.3%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7.4%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25.5%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Cross-Validation: 20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21.8%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0.0%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14.9%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5.2%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24.9%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Percent Split: 50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14.9%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0.6%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6.9%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1.1%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14.9%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Percent Split: 66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10.1%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0.0%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4.2%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3.4%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16.0%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Percent Split: 75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16.1%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0.0%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4.6%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4.6%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24.1%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2" name="Google Shape;142;p27"/>
          <p:cNvSpPr/>
          <p:nvPr/>
        </p:nvSpPr>
        <p:spPr>
          <a:xfrm>
            <a:off x="7437975" y="2273675"/>
            <a:ext cx="637800" cy="298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J48 Tree Visualization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l="612" t="11468" r="612" b="9976"/>
          <a:stretch/>
        </p:blipFill>
        <p:spPr>
          <a:xfrm>
            <a:off x="311700" y="1017725"/>
            <a:ext cx="8520602" cy="381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 descr="Bee Colonies, Bees, Beehive, Beekeeper, Honey Bees"/>
          <p:cNvPicPr preferRelativeResize="0"/>
          <p:nvPr/>
        </p:nvPicPr>
        <p:blipFill rotWithShape="1">
          <a:blip r:embed="rId3">
            <a:alphaModFix/>
          </a:blip>
          <a:srcRect t="1569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Result: No, we cannot.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Can We Predict the Total Annual Loss?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0" name="Google Shape;160;p30"/>
          <p:cNvGraphicFramePr/>
          <p:nvPr/>
        </p:nvGraphicFramePr>
        <p:xfrm>
          <a:off x="311775" y="177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{FBA2A2BB-5E93-445C-9528-77DD5FBA38CA}</a:tableStyleId>
              </a:tblPr>
              <a:tblGrid>
                <a:gridCol w="142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Algorithm/Results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Linear Regression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Simple Linear Regression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SMOreg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Multilayer Perceptron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Gaussian Processes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Mean Absolute Error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Root Mean Squared Error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0.18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Relative Absolute Error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99.5%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99.5%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99.6%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113.7%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99.4%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</a:rPr>
                        <a:t>Root Relative Squared Error</a:t>
                      </a:r>
                      <a:endParaRPr sz="1100"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99.9%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99.9%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100.9%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119.2%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99.5%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1" name="Google Shape;16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Percentage Split 66%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Problems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311700" y="3201100"/>
            <a:ext cx="85206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more recent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data about weather, parasites, etc.</a:t>
            </a:r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448550" y="2571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Further Research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1"/>
          </p:nvPr>
        </p:nvSpPr>
        <p:spPr>
          <a:xfrm>
            <a:off x="311700" y="1110738"/>
            <a:ext cx="85206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first data 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Broad scope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little information</a:t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 rotWithShape="1">
          <a:blip r:embed="rId3">
            <a:alphaModFix/>
          </a:blip>
          <a:srcRect r="34499"/>
          <a:stretch/>
        </p:blipFill>
        <p:spPr>
          <a:xfrm>
            <a:off x="4656925" y="0"/>
            <a:ext cx="3374049" cy="34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from 2010 to 2017 of the percentage of bee keeper’s colonies that have died out by state.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 - 365 instances, 8 attributes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 missing values in 1 attribute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30018" t="22762" r="15786"/>
          <a:stretch/>
        </p:blipFill>
        <p:spPr>
          <a:xfrm>
            <a:off x="5064700" y="2141925"/>
            <a:ext cx="3159175" cy="30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File - data.world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https://data.world/makeovermonday/2018w18-bee-colony-loss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- beeinformed.org (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https://bip2.beeinformed.org/loss-map/</a:t>
            </a:r>
            <a:r>
              <a:rPr lang="en"/>
              <a:t>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Weka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 (RStudio)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Helpful Websites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Mapping - cran.r-project.org (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https://cran.r-project.org/web/packages/usmap/vignettes/mapping.html</a:t>
            </a:r>
            <a:r>
              <a:rPr lang="en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Correlation Plot - r-coder.com (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https://r-coder.com/correlation-plot-r/</a:t>
            </a:r>
            <a:r>
              <a:rPr lang="en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Pictures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https://www.pexels.com/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https://pixabay.com/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https://unsplash.com/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 descr="Unrecognizable beekeeper harvesting honey in backyard"/>
          <p:cNvPicPr preferRelativeResize="0"/>
          <p:nvPr/>
        </p:nvPicPr>
        <p:blipFill rotWithShape="1">
          <a:blip r:embed="rId3">
            <a:alphaModFix/>
          </a:blip>
          <a:srcRect b="157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4670450" y="387150"/>
            <a:ext cx="4070400" cy="841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Attributes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Nominal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 (2016/17)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Season (Annual)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 (Massachusetts)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Numeric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 Annual Loss (0.159)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Beekeepers (87)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Beekeepers Exclusive to State (0.943)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Colonies (27186)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Colonies Exclusive to State (0.023)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r="47162" b="28790"/>
          <a:stretch/>
        </p:blipFill>
        <p:spPr>
          <a:xfrm>
            <a:off x="4620525" y="0"/>
            <a:ext cx="3775950" cy="31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Converted file from xlsx to csv to arff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Converted percentages to decimals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“Season” attribute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instances with missing values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000" y="1257300"/>
            <a:ext cx="58293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 descr="Apiary, Bee, Bee Farm, Beehive, Beeswax, Garden"/>
          <p:cNvPicPr preferRelativeResize="0"/>
          <p:nvPr/>
        </p:nvPicPr>
        <p:blipFill rotWithShape="1">
          <a:blip r:embed="rId3">
            <a:alphaModFix/>
          </a:blip>
          <a:srcRect t="15526"/>
          <a:stretch/>
        </p:blipFill>
        <p:spPr>
          <a:xfrm>
            <a:off x="0" y="1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Visualizations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l="36309" t="23861" r="21656"/>
          <a:stretch/>
        </p:blipFill>
        <p:spPr>
          <a:xfrm>
            <a:off x="2090363" y="207925"/>
            <a:ext cx="4963277" cy="47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875" y="152400"/>
            <a:ext cx="544424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4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575"/>
            <a:ext cx="8839204" cy="46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l="82560" t="84346" r="8126"/>
          <a:stretch/>
        </p:blipFill>
        <p:spPr>
          <a:xfrm>
            <a:off x="6682400" y="2854925"/>
            <a:ext cx="2309202" cy="204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Office PowerPoint</Application>
  <PresentationFormat>On-screen Show (16:9)</PresentationFormat>
  <Paragraphs>127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Times New Roman</vt:lpstr>
      <vt:lpstr>Simple Dark</vt:lpstr>
      <vt:lpstr>PowerPoint Presentation</vt:lpstr>
      <vt:lpstr>Data Set</vt:lpstr>
      <vt:lpstr>Attributes</vt:lpstr>
      <vt:lpstr>Preprocessing</vt:lpstr>
      <vt:lpstr>Data Visualizations</vt:lpstr>
      <vt:lpstr>PowerPoint Presentation</vt:lpstr>
      <vt:lpstr>PowerPoint Presentation</vt:lpstr>
      <vt:lpstr>PowerPoint Presentation</vt:lpstr>
      <vt:lpstr>PowerPoint Presentation</vt:lpstr>
      <vt:lpstr>Statistical Analysis</vt:lpstr>
      <vt:lpstr>PowerPoint Presentation</vt:lpstr>
      <vt:lpstr>PowerPoint Presentation</vt:lpstr>
      <vt:lpstr>Data Mining</vt:lpstr>
      <vt:lpstr>Data Mining Questions</vt:lpstr>
      <vt:lpstr>Can We Predict the State?</vt:lpstr>
      <vt:lpstr>J48 Tree Visualization</vt:lpstr>
      <vt:lpstr>Result: No, we cannot.</vt:lpstr>
      <vt:lpstr>Can We Predict the Total Annual Loss?</vt:lpstr>
      <vt:lpstr>Problems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Braynova, Elena</dc:creator>
  <cp:lastModifiedBy>Braynova, Elena</cp:lastModifiedBy>
  <cp:revision>2</cp:revision>
  <dcterms:modified xsi:type="dcterms:W3CDTF">2022-11-16T21:02:15Z</dcterms:modified>
</cp:coreProperties>
</file>